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306" r:id="rId2"/>
    <p:sldId id="256" r:id="rId3"/>
    <p:sldId id="257" r:id="rId4"/>
    <p:sldId id="258" r:id="rId5"/>
    <p:sldId id="284" r:id="rId6"/>
    <p:sldId id="282" r:id="rId7"/>
    <p:sldId id="283" r:id="rId8"/>
    <p:sldId id="261" r:id="rId9"/>
    <p:sldId id="300" r:id="rId10"/>
    <p:sldId id="301" r:id="rId11"/>
    <p:sldId id="266" r:id="rId12"/>
    <p:sldId id="304" r:id="rId13"/>
    <p:sldId id="302" r:id="rId14"/>
    <p:sldId id="303" r:id="rId15"/>
    <p:sldId id="280" r:id="rId16"/>
    <p:sldId id="305" r:id="rId17"/>
    <p:sldId id="285" r:id="rId18"/>
    <p:sldId id="286" r:id="rId19"/>
    <p:sldId id="287" r:id="rId20"/>
    <p:sldId id="288" r:id="rId21"/>
    <p:sldId id="289" r:id="rId22"/>
    <p:sldId id="290" r:id="rId23"/>
    <p:sldId id="291" r:id="rId24"/>
    <p:sldId id="296" r:id="rId25"/>
    <p:sldId id="293" r:id="rId26"/>
    <p:sldId id="294" r:id="rId27"/>
    <p:sldId id="275" r:id="rId28"/>
    <p:sldId id="292" r:id="rId29"/>
    <p:sldId id="277" r:id="rId30"/>
    <p:sldId id="298" r:id="rId31"/>
    <p:sldId id="299" r:id="rId32"/>
    <p:sldId id="295" r:id="rId33"/>
    <p:sldId id="297" r:id="rId3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autoAdjust="0"/>
    <p:restoredTop sz="94704" autoAdjust="0"/>
  </p:normalViewPr>
  <p:slideViewPr>
    <p:cSldViewPr>
      <p:cViewPr varScale="1">
        <p:scale>
          <a:sx n="100" d="100"/>
          <a:sy n="100" d="100"/>
        </p:scale>
        <p:origin x="-294" y="-2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2E0AF4B-1E12-4D02-A0E2-1F12ABB75BCF}" type="datetimeFigureOut">
              <a:rPr lang="fa-IR" smtClean="0"/>
              <a:pPr/>
              <a:t>1432/08/07</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A90725C-D35E-4412-9490-3D7552CF8AFB}"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2E0AF4B-1E12-4D02-A0E2-1F12ABB75BCF}" type="datetimeFigureOut">
              <a:rPr lang="fa-IR" smtClean="0"/>
              <a:pPr/>
              <a:t>1432/08/07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FA90725C-D35E-4412-9490-3D7552CF8AFB}"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2E0AF4B-1E12-4D02-A0E2-1F12ABB75BCF}" type="datetimeFigureOut">
              <a:rPr lang="fa-IR" smtClean="0"/>
              <a:pPr/>
              <a:t>1432/08/07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FA90725C-D35E-4412-9490-3D7552CF8AFB}"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2E0AF4B-1E12-4D02-A0E2-1F12ABB75BCF}" type="datetimeFigureOut">
              <a:rPr lang="fa-IR" smtClean="0"/>
              <a:pPr/>
              <a:t>1432/08/07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FA90725C-D35E-4412-9490-3D7552CF8AFB}" type="slidenum">
              <a:rPr lang="fa-IR" smtClean="0"/>
              <a:pPr/>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2E0AF4B-1E12-4D02-A0E2-1F12ABB75BCF}" type="datetimeFigureOut">
              <a:rPr lang="fa-IR" smtClean="0"/>
              <a:pPr/>
              <a:t>1432/08/07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FA90725C-D35E-4412-9490-3D7552CF8AFB}" type="slidenum">
              <a:rPr lang="fa-IR" smtClean="0"/>
              <a:pPr/>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2E0AF4B-1E12-4D02-A0E2-1F12ABB75BCF}" type="datetimeFigureOut">
              <a:rPr lang="fa-IR" smtClean="0"/>
              <a:pPr/>
              <a:t>1432/08/07</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FA90725C-D35E-4412-9490-3D7552CF8AFB}" type="slidenum">
              <a:rPr lang="fa-IR" smtClean="0"/>
              <a:pPr/>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2E0AF4B-1E12-4D02-A0E2-1F12ABB75BCF}" type="datetimeFigureOut">
              <a:rPr lang="fa-IR" smtClean="0"/>
              <a:pPr/>
              <a:t>1432/08/07</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FA90725C-D35E-4412-9490-3D7552CF8AFB}"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2E0AF4B-1E12-4D02-A0E2-1F12ABB75BCF}" type="datetimeFigureOut">
              <a:rPr lang="fa-IR" smtClean="0"/>
              <a:pPr/>
              <a:t>1432/08/07</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FA90725C-D35E-4412-9490-3D7552CF8AFB}" type="slidenum">
              <a:rPr lang="fa-IR" smtClean="0"/>
              <a:pPr/>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2E0AF4B-1E12-4D02-A0E2-1F12ABB75BCF}" type="datetimeFigureOut">
              <a:rPr lang="fa-IR" smtClean="0"/>
              <a:pPr/>
              <a:t>1432/08/07</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FA90725C-D35E-4412-9490-3D7552CF8AFB}"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2E0AF4B-1E12-4D02-A0E2-1F12ABB75BCF}" type="datetimeFigureOut">
              <a:rPr lang="fa-IR" smtClean="0"/>
              <a:pPr/>
              <a:t>1432/08/07</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FA90725C-D35E-4412-9490-3D7552CF8AFB}"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2E0AF4B-1E12-4D02-A0E2-1F12ABB75BCF}" type="datetimeFigureOut">
              <a:rPr lang="fa-IR" smtClean="0"/>
              <a:pPr/>
              <a:t>1432/08/07</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A90725C-D35E-4412-9490-3D7552CF8AFB}" type="slidenum">
              <a:rPr lang="fa-IR" smtClean="0"/>
              <a:pPr/>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2E0AF4B-1E12-4D02-A0E2-1F12ABB75BCF}" type="datetimeFigureOut">
              <a:rPr lang="fa-IR" smtClean="0"/>
              <a:pPr/>
              <a:t>1432/08/07</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A90725C-D35E-4412-9490-3D7552CF8AFB}"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amirpar\Desktop\1_sitegraphic20.jpg"/>
          <p:cNvPicPr>
            <a:picLocks noChangeAspect="1" noChangeArrowheads="1"/>
          </p:cNvPicPr>
          <p:nvPr/>
        </p:nvPicPr>
        <p:blipFill>
          <a:blip r:embed="rId2"/>
          <a:srcRect/>
          <a:stretch>
            <a:fillRect/>
          </a:stretch>
        </p:blipFill>
        <p:spPr bwMode="auto">
          <a:xfrm>
            <a:off x="-304800" y="-228600"/>
            <a:ext cx="9753600" cy="7315200"/>
          </a:xfrm>
          <a:prstGeom prst="rect">
            <a:avLst/>
          </a:prstGeom>
          <a:noFill/>
        </p:spPr>
      </p:pic>
    </p:spTree>
  </p:cSld>
  <p:clrMapOvr>
    <a:masterClrMapping/>
  </p:clrMapOvr>
  <p:transition advTm="4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0100" y="500042"/>
            <a:ext cx="7786742" cy="5816977"/>
          </a:xfrm>
          <a:prstGeom prst="rect">
            <a:avLst/>
          </a:prstGeom>
        </p:spPr>
        <p:txBody>
          <a:bodyPr wrap="square">
            <a:spAutoFit/>
          </a:bodyPr>
          <a:lstStyle/>
          <a:p>
            <a:r>
              <a:rPr lang="fa-IR" sz="3600" dirty="0" smtClean="0"/>
              <a:t>اولین بسته نرم‌افزاری امضای دیجیتال با عنوان   </a:t>
            </a:r>
            <a:r>
              <a:rPr lang="fa-IR" sz="4800" dirty="0" smtClean="0">
                <a:solidFill>
                  <a:srgbClr val="00B050"/>
                </a:solidFill>
              </a:rPr>
              <a:t>لوتوس نت </a:t>
            </a:r>
            <a:r>
              <a:rPr lang="fa-IR" sz="3600" dirty="0" smtClean="0"/>
              <a:t>در سال ۱۹۸۹ بر مبنای همین الگوریتم به بازار عرضه شد. در سال ۱۹۸۴ میشلی، گلدواسر و ریوست با تمام دقت موارد مورد نیاز را برای برقراری امنیت در طرح امضای دیجیتال برریسی کردند. آن‌ها با بررسی مدل‌های مختلف حمله برای امضای دیجیتال توانستند طرح فایل امضای دیجیتال جی ام آر را ادائه کنند که می‌تواند در مقابل حمله به پیام و جعلی بودن آن مقاومت کند.</a:t>
            </a:r>
            <a:endParaRPr lang="fa-IR" sz="3600" dirty="0"/>
          </a:p>
        </p:txBody>
      </p:sp>
    </p:spTree>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fa-IR" sz="3900" dirty="0" smtClean="0"/>
              <a:t>طرح‌های ابتدایی امضای دیجیتال مشابه همدیگر بودند: آنها از </a:t>
            </a:r>
            <a:r>
              <a:rPr lang="fa-IR" sz="3900" dirty="0" smtClean="0">
                <a:solidFill>
                  <a:srgbClr val="C00000"/>
                </a:solidFill>
                <a:effectLst>
                  <a:glow rad="101600">
                    <a:schemeClr val="accent2">
                      <a:satMod val="175000"/>
                      <a:alpha val="40000"/>
                    </a:schemeClr>
                  </a:glow>
                </a:effectLst>
              </a:rPr>
              <a:t>جایگشت(تبدیل) دریچه‌ای </a:t>
            </a:r>
            <a:r>
              <a:rPr lang="fa-IR" sz="3900" dirty="0" smtClean="0"/>
              <a:t>استفاده می‌کردند، مانند تابع آر اس ای و یا در برخی موارد از طرح امضای رابین بهره می‌گرفتند.</a:t>
            </a:r>
            <a:endParaRPr lang="en-US" sz="3900" dirty="0" smtClean="0"/>
          </a:p>
          <a:p>
            <a:r>
              <a:rPr lang="fa-IR" sz="3900" dirty="0" smtClean="0"/>
              <a:t> جایگشت دریچه‌ای نوعی از مجموعه جایگشت هاست که به وسیله پارامترها مشخص می‌شود که در محاسبه‌های رو به جلو سریع عمل می‌کند ولی در محاسبه‌های بازگشتی با مشکل مواجه می‌شود. با این وجود برای هر پارامتر یک دریچه وجود دارد که حتی محاسبه‌های بازگشتی را آسان می کند</a:t>
            </a:r>
            <a:r>
              <a:rPr lang="fa-IR" dirty="0" smtClean="0"/>
              <a:t>.</a:t>
            </a:r>
            <a:endParaRPr lang="fa-IR" dirty="0"/>
          </a:p>
        </p:txBody>
      </p:sp>
      <p:sp>
        <p:nvSpPr>
          <p:cNvPr id="3" name="Title 2"/>
          <p:cNvSpPr>
            <a:spLocks noGrp="1"/>
          </p:cNvSpPr>
          <p:nvPr>
            <p:ph type="title"/>
          </p:nvPr>
        </p:nvSpPr>
        <p:spPr/>
        <p:txBody>
          <a:bodyPr/>
          <a:lstStyle/>
          <a:p>
            <a:endParaRPr lang="fa-IR"/>
          </a:p>
        </p:txBody>
      </p:sp>
    </p:spTree>
  </p:cSld>
  <p:clrMapOvr>
    <a:masterClrMapping/>
  </p:clrMapOvr>
  <p:transition spd="slow">
    <p:cover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40" y="214290"/>
            <a:ext cx="8572560" cy="6247864"/>
          </a:xfrm>
          <a:prstGeom prst="rect">
            <a:avLst/>
          </a:prstGeom>
        </p:spPr>
        <p:txBody>
          <a:bodyPr wrap="square">
            <a:spAutoFit/>
          </a:bodyPr>
          <a:lstStyle/>
          <a:p>
            <a:r>
              <a:rPr lang="fa-IR" sz="4000" dirty="0" smtClean="0"/>
              <a:t>طرح‌های ابتدایی امضای دیجیتال مشابه همدیگر بودند: آنها از </a:t>
            </a:r>
            <a:r>
              <a:rPr lang="fa-IR" sz="4000" dirty="0" smtClean="0">
                <a:solidFill>
                  <a:srgbClr val="C00000"/>
                </a:solidFill>
                <a:effectLst>
                  <a:glow rad="101600">
                    <a:schemeClr val="accent2">
                      <a:satMod val="175000"/>
                      <a:alpha val="40000"/>
                    </a:schemeClr>
                  </a:glow>
                </a:effectLst>
              </a:rPr>
              <a:t>جایگشت(تبدیل) دریچه‌ای </a:t>
            </a:r>
            <a:r>
              <a:rPr lang="fa-IR" sz="4000" dirty="0" smtClean="0"/>
              <a:t>استفاده می‌کردند، مانند تابع آر اس ای و یا در برخی موارد از طرح امضای رابین بهره می‌گرفتند.</a:t>
            </a:r>
            <a:endParaRPr lang="en-US" sz="4000" dirty="0" smtClean="0"/>
          </a:p>
          <a:p>
            <a:r>
              <a:rPr lang="fa-IR" sz="4000" dirty="0" smtClean="0"/>
              <a:t> جایگشت دریچه‌ای نوعی از مجموعه جایگشت هاست که به وسیله پارامترها مشخص می‌شود که در محاسبه‌های رو به جلو سریع عمل می‌کند ولی در محاسبه‌های بازگشتی با مشکل مواجه می‌شود. با این وجود برای هر پارامتر یک دریچه وجود دارد که حتی محاسبه‌های بازگشتی را آسان می کند.</a:t>
            </a:r>
            <a:endParaRPr lang="fa-IR" sz="4000" dirty="0"/>
          </a:p>
        </p:txBody>
      </p:sp>
    </p:spTree>
  </p:cSld>
  <p:clrMapOvr>
    <a:masterClrMapping/>
  </p:clrMapOvr>
  <p:transition spd="slow">
    <p:push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28662" y="285728"/>
            <a:ext cx="7929618" cy="6555641"/>
          </a:xfrm>
          <a:prstGeom prst="rect">
            <a:avLst/>
          </a:prstGeom>
        </p:spPr>
        <p:txBody>
          <a:bodyPr wrap="square">
            <a:spAutoFit/>
          </a:bodyPr>
          <a:lstStyle/>
          <a:p>
            <a:r>
              <a:rPr lang="fa-IR" sz="3600" dirty="0" smtClean="0"/>
              <a:t>همچنین </a:t>
            </a:r>
            <a:r>
              <a:rPr lang="fa-IR" sz="4400" dirty="0" smtClean="0">
                <a:solidFill>
                  <a:srgbClr val="FF0000"/>
                </a:solidFill>
              </a:rPr>
              <a:t>دلایل </a:t>
            </a:r>
            <a:r>
              <a:rPr lang="fa-IR" sz="3600" dirty="0" smtClean="0"/>
              <a:t>متنوعی وجود دارد تا افرادی که می خواهند از امضای دیجیتال استفاده کنند از خلاصه پیام و خروجی تابع درهم سازی برای امضا استفاده کنند.</a:t>
            </a:r>
            <a:endParaRPr lang="en-US" sz="3600" dirty="0" smtClean="0"/>
          </a:p>
          <a:p>
            <a:r>
              <a:rPr lang="fa-IR" sz="3600" dirty="0" smtClean="0"/>
              <a:t> اولین دلیل ایجاد </a:t>
            </a:r>
            <a:r>
              <a:rPr lang="fa-IR" sz="4400" dirty="0" smtClean="0">
                <a:solidFill>
                  <a:srgbClr val="FF0000"/>
                </a:solidFill>
              </a:rPr>
              <a:t>بازدهی مناسب </a:t>
            </a:r>
            <a:r>
              <a:rPr lang="fa-IR" sz="3600" dirty="0" smtClean="0"/>
              <a:t>برای طرح امضای دیجیتال است زیرا فایل امضا خیلی کوتاهتر خواهد بود و در نتیجه زمان کمتری صرف می‌شود.</a:t>
            </a:r>
            <a:endParaRPr lang="en-US" sz="3600" dirty="0" smtClean="0"/>
          </a:p>
          <a:p>
            <a:r>
              <a:rPr lang="fa-IR" sz="3600" dirty="0" smtClean="0"/>
              <a:t> دومین دلیل برای </a:t>
            </a:r>
            <a:r>
              <a:rPr lang="fa-IR" sz="4400" dirty="0" smtClean="0">
                <a:solidFill>
                  <a:srgbClr val="FF0000"/>
                </a:solidFill>
              </a:rPr>
              <a:t>سازگاری بیشتر </a:t>
            </a:r>
            <a:r>
              <a:rPr lang="fa-IR" sz="3600" dirty="0" smtClean="0"/>
              <a:t>است زیرا با استفاده از تابع درهم سازی شما می‌توانید خروجی مطابق با نوع الگوریتمی که به کار گرفته اید داشته باشید.</a:t>
            </a:r>
            <a:endParaRPr lang="en-US" sz="3600" dirty="0" smtClean="0"/>
          </a:p>
        </p:txBody>
      </p:sp>
    </p:spTree>
  </p:cSld>
  <p:clrMapOvr>
    <a:masterClrMapping/>
  </p:clrMapOvr>
  <p:transition spd="slow">
    <p:cover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285728"/>
            <a:ext cx="8572560" cy="5663089"/>
          </a:xfrm>
          <a:prstGeom prst="rect">
            <a:avLst/>
          </a:prstGeom>
        </p:spPr>
        <p:txBody>
          <a:bodyPr wrap="square">
            <a:spAutoFit/>
          </a:bodyPr>
          <a:lstStyle/>
          <a:p>
            <a:r>
              <a:rPr lang="fa-IR" sz="4400" dirty="0" smtClean="0"/>
              <a:t>سومین دلیل برای </a:t>
            </a:r>
            <a:r>
              <a:rPr lang="fa-IR" sz="5400" dirty="0" smtClean="0">
                <a:solidFill>
                  <a:srgbClr val="00B050"/>
                </a:solidFill>
              </a:rPr>
              <a:t>درستی اجرای </a:t>
            </a:r>
            <a:r>
              <a:rPr lang="fa-IR" sz="4400" dirty="0" smtClean="0"/>
              <a:t>امضای دیجیتال است : بدون استفاده از تابع درهم سازی ممکن است پیام شما در هنگام امضا به دلیل مشکل فضا به بخش‌های مختفل تقسیم شود و شخص دریافت کننده نتواند به درستی منظور فرستنده را دریافت کند بنابراین از این تابع استفاده می‌کند تا خود پیام را به شکل خلاصه و بدون ایجاد مشکل ارسال کند..</a:t>
            </a:r>
            <a:endParaRPr lang="fa-IR" sz="4400" dirty="0"/>
          </a:p>
        </p:txBody>
      </p:sp>
    </p:spTree>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fa-IR" sz="3600" dirty="0" smtClean="0"/>
              <a:t>در تولید آنها از </a:t>
            </a:r>
            <a:r>
              <a:rPr lang="fa-IR" sz="3600" dirty="0" smtClean="0">
                <a:solidFill>
                  <a:srgbClr val="FF0000"/>
                </a:solidFill>
                <a:effectLst>
                  <a:glow rad="101600">
                    <a:schemeClr val="accent2">
                      <a:satMod val="175000"/>
                      <a:alpha val="40000"/>
                    </a:schemeClr>
                  </a:glow>
                </a:effectLst>
              </a:rPr>
              <a:t>اطلاعاتی</a:t>
            </a:r>
            <a:r>
              <a:rPr lang="fa-IR" sz="3600" dirty="0" smtClean="0"/>
              <a:t> که به طور </a:t>
            </a:r>
            <a:r>
              <a:rPr lang="fa-IR" sz="3600" dirty="0" smtClean="0">
                <a:solidFill>
                  <a:srgbClr val="FF0000"/>
                </a:solidFill>
                <a:effectLst>
                  <a:glow rad="139700">
                    <a:schemeClr val="accent2">
                      <a:satMod val="175000"/>
                      <a:alpha val="40000"/>
                    </a:schemeClr>
                  </a:glow>
                </a:effectLst>
              </a:rPr>
              <a:t>منحصر به فرد</a:t>
            </a:r>
            <a:r>
              <a:rPr lang="fa-IR" sz="3600" dirty="0" smtClean="0"/>
              <a:t> در اختیار امضا کننده است، استفاده می شود.</a:t>
            </a:r>
          </a:p>
          <a:p>
            <a:r>
              <a:rPr lang="fa-IR" sz="3600" dirty="0" smtClean="0"/>
              <a:t>به طور</a:t>
            </a:r>
            <a:r>
              <a:rPr lang="fa-IR" sz="3600" dirty="0" smtClean="0">
                <a:solidFill>
                  <a:srgbClr val="FF0000"/>
                </a:solidFill>
                <a:effectLst>
                  <a:glow rad="228600">
                    <a:schemeClr val="accent2">
                      <a:satMod val="175000"/>
                      <a:alpha val="40000"/>
                    </a:schemeClr>
                  </a:glow>
                </a:effectLst>
              </a:rPr>
              <a:t> خودکار </a:t>
            </a:r>
            <a:r>
              <a:rPr lang="fa-IR" sz="3600" dirty="0" smtClean="0"/>
              <a:t>و توسط رایانه</a:t>
            </a:r>
            <a:r>
              <a:rPr lang="fa-IR" sz="3600" dirty="0" smtClean="0">
                <a:solidFill>
                  <a:srgbClr val="FF0000"/>
                </a:solidFill>
                <a:effectLst>
                  <a:glow rad="101600">
                    <a:schemeClr val="accent2">
                      <a:satMod val="175000"/>
                      <a:alpha val="40000"/>
                    </a:schemeClr>
                  </a:glow>
                </a:effectLst>
              </a:rPr>
              <a:t> تولید </a:t>
            </a:r>
            <a:r>
              <a:rPr lang="fa-IR" sz="3600" dirty="0" smtClean="0"/>
              <a:t>می شوند.</a:t>
            </a:r>
          </a:p>
          <a:p>
            <a:r>
              <a:rPr lang="fa-IR" sz="3600" dirty="0" smtClean="0"/>
              <a:t>امضای هر پیام وابسته به کلیه بیت های پیام است و هر گونه </a:t>
            </a:r>
            <a:r>
              <a:rPr lang="fa-IR" sz="3600" dirty="0" smtClean="0">
                <a:solidFill>
                  <a:srgbClr val="FF0000"/>
                </a:solidFill>
                <a:effectLst>
                  <a:glow rad="139700">
                    <a:schemeClr val="accent2">
                      <a:satMod val="175000"/>
                      <a:alpha val="40000"/>
                    </a:schemeClr>
                  </a:glow>
                </a:effectLst>
              </a:rPr>
              <a:t>دستکاری</a:t>
            </a:r>
            <a:r>
              <a:rPr lang="fa-IR" sz="3600" dirty="0" smtClean="0"/>
              <a:t> و تغییر در متن سند موجب </a:t>
            </a:r>
            <a:r>
              <a:rPr lang="fa-IR" sz="3600" dirty="0" smtClean="0">
                <a:solidFill>
                  <a:srgbClr val="FF0000"/>
                </a:solidFill>
                <a:effectLst>
                  <a:glow rad="139700">
                    <a:schemeClr val="accent2">
                      <a:satMod val="175000"/>
                      <a:alpha val="40000"/>
                    </a:schemeClr>
                  </a:glow>
                </a:effectLst>
              </a:rPr>
              <a:t>مخدوش شدن امضای </a:t>
            </a:r>
            <a:r>
              <a:rPr lang="fa-IR" sz="3600" dirty="0" smtClean="0"/>
              <a:t>پیام می گردد.</a:t>
            </a:r>
          </a:p>
          <a:p>
            <a:r>
              <a:rPr lang="fa-IR" sz="3600" dirty="0" smtClean="0"/>
              <a:t>امضای هر سندی </a:t>
            </a:r>
            <a:r>
              <a:rPr lang="fa-IR" sz="3600" dirty="0" smtClean="0">
                <a:solidFill>
                  <a:srgbClr val="FF0000"/>
                </a:solidFill>
                <a:effectLst>
                  <a:glow rad="139700">
                    <a:schemeClr val="accent2">
                      <a:satMod val="175000"/>
                      <a:alpha val="40000"/>
                    </a:schemeClr>
                  </a:glow>
                </a:effectLst>
              </a:rPr>
              <a:t>متفاوت</a:t>
            </a:r>
            <a:r>
              <a:rPr lang="fa-IR" sz="3600" dirty="0" smtClean="0"/>
              <a:t> با امضای اسناد دیگر است.</a:t>
            </a:r>
          </a:p>
          <a:p>
            <a:endParaRPr lang="fa-IR" sz="3600" dirty="0" smtClean="0"/>
          </a:p>
        </p:txBody>
      </p:sp>
      <p:sp>
        <p:nvSpPr>
          <p:cNvPr id="3" name="Title 2"/>
          <p:cNvSpPr>
            <a:spLocks noGrp="1"/>
          </p:cNvSpPr>
          <p:nvPr>
            <p:ph type="title"/>
          </p:nvPr>
        </p:nvSpPr>
        <p:spPr/>
        <p:txBody>
          <a:bodyPr>
            <a:normAutofit fontScale="90000"/>
          </a:bodyPr>
          <a:lstStyle/>
          <a:p>
            <a:pPr algn="ctr"/>
            <a:r>
              <a:rPr lang="fa-IR"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ویژگی های مهم امضاهای دیجیتال </a:t>
            </a:r>
            <a:r>
              <a:rPr lang="fa-IR" dirty="0" smtClean="0"/>
              <a:t/>
            </a:r>
            <a:br>
              <a:rPr lang="fa-IR" dirty="0" smtClean="0"/>
            </a:br>
            <a:endParaRPr lang="fa-IR" dirty="0"/>
          </a:p>
        </p:txBody>
      </p:sp>
    </p:spTree>
  </p:cSld>
  <p:clrMapOvr>
    <a:masterClrMapping/>
  </p:clrMapOvr>
  <p:transition spd="slow">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282" y="142852"/>
            <a:ext cx="8358246" cy="6247864"/>
          </a:xfrm>
          <a:prstGeom prst="rect">
            <a:avLst/>
          </a:prstGeom>
        </p:spPr>
        <p:txBody>
          <a:bodyPr wrap="square">
            <a:spAutoFit/>
          </a:bodyPr>
          <a:lstStyle/>
          <a:p>
            <a:r>
              <a:rPr lang="fa-IR" sz="4000" dirty="0" smtClean="0"/>
              <a:t>باید </a:t>
            </a:r>
            <a:r>
              <a:rPr lang="fa-IR" sz="4000" b="1" dirty="0" smtClean="0">
                <a:ln w="18000">
                  <a:solidFill>
                    <a:schemeClr val="accent2">
                      <a:satMod val="140000"/>
                    </a:schemeClr>
                  </a:solidFill>
                  <a:prstDash val="solid"/>
                  <a:miter lim="800000"/>
                </a:ln>
                <a:noFill/>
                <a:effectLst>
                  <a:glow rad="139700">
                    <a:schemeClr val="accent1">
                      <a:satMod val="175000"/>
                      <a:alpha val="40000"/>
                    </a:schemeClr>
                  </a:glow>
                  <a:outerShdw blurRad="25500" dist="23000" dir="7020000" algn="tl">
                    <a:srgbClr val="000000">
                      <a:alpha val="50000"/>
                    </a:srgbClr>
                  </a:outerShdw>
                </a:effectLst>
              </a:rPr>
              <a:t>به راحتی قابل بررسی و تأیید </a:t>
            </a:r>
            <a:r>
              <a:rPr lang="fa-IR" sz="4000" dirty="0" smtClean="0"/>
              <a:t>باشد تا از جعل و انکار احتمالی آن جلوگیری شود. </a:t>
            </a:r>
          </a:p>
          <a:p>
            <a:r>
              <a:rPr lang="fa-IR" sz="4000" dirty="0" smtClean="0"/>
              <a:t>ساختار اصلی امضای دیجیتالی بدین صورت است که نویسنده اطلاعات الکترونیکی این اطلاعات را توسط کلید </a:t>
            </a:r>
            <a:r>
              <a:rPr lang="fa-IR" sz="4000" b="1" dirty="0" smtClean="0">
                <a:ln w="18000">
                  <a:solidFill>
                    <a:schemeClr val="accent2">
                      <a:satMod val="140000"/>
                    </a:schemeClr>
                  </a:solidFill>
                  <a:prstDash val="solid"/>
                  <a:miter lim="800000"/>
                </a:ln>
                <a:noFill/>
                <a:effectLst>
                  <a:glow rad="101600">
                    <a:schemeClr val="accent1">
                      <a:satMod val="175000"/>
                      <a:alpha val="40000"/>
                    </a:schemeClr>
                  </a:glow>
                  <a:outerShdw blurRad="25500" dist="23000" dir="7020000" algn="tl">
                    <a:srgbClr val="000000">
                      <a:alpha val="50000"/>
                    </a:srgbClr>
                  </a:outerShdw>
                </a:effectLst>
              </a:rPr>
              <a:t>رمزنگاری محرمانه </a:t>
            </a:r>
            <a:r>
              <a:rPr lang="fa-IR" sz="4000" dirty="0" smtClean="0"/>
              <a:t>خود امضا می کند. این کلید باید توسط کاربر برای همیشه مخفی نگه داشته شود. امضا توسط کلید همگانی مربوطه امضا کننده، سند قابل کنترل می باشد. این کلید همگانی توسط عموم قابل رؤیت و دسترسی می باشد.</a:t>
            </a:r>
          </a:p>
        </p:txBody>
      </p:sp>
    </p:spTree>
  </p:cSld>
  <p:clrMapOvr>
    <a:masterClrMapping/>
  </p:clrMapOvr>
  <p:transition spd="slow">
    <p:cover dir="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fa-IR"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نحوه عملکرد یک امضای دیجیتال</a:t>
            </a:r>
            <a:r>
              <a:rPr lang="fa-IR" dirty="0" smtClean="0"/>
              <a:t/>
            </a:r>
            <a:br>
              <a:rPr lang="fa-IR" dirty="0" smtClean="0"/>
            </a:br>
            <a:endParaRPr lang="fa-IR" dirty="0"/>
          </a:p>
        </p:txBody>
      </p:sp>
      <p:pic>
        <p:nvPicPr>
          <p:cNvPr id="1026" name="Picture 2"/>
          <p:cNvPicPr>
            <a:picLocks noGrp="1" noChangeAspect="1" noChangeArrowheads="1"/>
          </p:cNvPicPr>
          <p:nvPr>
            <p:ph idx="1"/>
          </p:nvPr>
        </p:nvPicPr>
        <p:blipFill>
          <a:blip r:embed="rId2"/>
          <a:srcRect/>
          <a:stretch>
            <a:fillRect/>
          </a:stretch>
        </p:blipFill>
        <p:spPr bwMode="auto">
          <a:xfrm>
            <a:off x="0" y="1000108"/>
            <a:ext cx="9001156" cy="4929222"/>
          </a:xfrm>
          <a:prstGeom prst="rect">
            <a:avLst/>
          </a:prstGeom>
          <a:noFill/>
          <a:ln w="9525">
            <a:noFill/>
            <a:miter lim="800000"/>
            <a:headEnd/>
            <a:tailEnd/>
          </a:ln>
          <a:effectLst/>
        </p:spPr>
      </p:pic>
    </p:spTree>
  </p:cSld>
  <p:clrMapOvr>
    <a:masterClrMapping/>
  </p:clrMapOvr>
  <p:transition spd="slow">
    <p:newsfla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fa-IR" sz="4000" b="1" dirty="0" smtClean="0">
                <a:solidFill>
                  <a:srgbClr val="FF0000"/>
                </a:solidFill>
                <a:effectLst>
                  <a:glow rad="139700">
                    <a:schemeClr val="accent1">
                      <a:satMod val="175000"/>
                      <a:alpha val="40000"/>
                    </a:schemeClr>
                  </a:glow>
                </a:effectLst>
              </a:rPr>
              <a:t>کلید خصوصی</a:t>
            </a:r>
            <a:r>
              <a:rPr lang="fa-IR" sz="3200" dirty="0" smtClean="0"/>
              <a:t>، بخشی از کلید است که شما از آن به منظور امضای یک پیام استفاده می نمایید. کلید خصوصی یک رمز عبور حفاظت شده بوده و نمی بایست آن را در اختیار دیگران قرار داد.</a:t>
            </a:r>
          </a:p>
          <a:p>
            <a:r>
              <a:rPr lang="fa-IR" sz="4000" b="1" dirty="0" smtClean="0">
                <a:solidFill>
                  <a:srgbClr val="FF0000"/>
                </a:solidFill>
                <a:effectLst>
                  <a:glow rad="139700">
                    <a:schemeClr val="accent1">
                      <a:satMod val="175000"/>
                      <a:alpha val="40000"/>
                    </a:schemeClr>
                  </a:glow>
                </a:effectLst>
              </a:rPr>
              <a:t>کلید عمومی</a:t>
            </a:r>
            <a:r>
              <a:rPr lang="fa-IR" sz="4000" dirty="0" smtClean="0">
                <a:solidFill>
                  <a:srgbClr val="FF0000"/>
                </a:solidFill>
                <a:effectLst>
                  <a:glow rad="139700">
                    <a:schemeClr val="accent1">
                      <a:satMod val="175000"/>
                      <a:alpha val="40000"/>
                    </a:schemeClr>
                  </a:glow>
                </a:effectLst>
              </a:rPr>
              <a:t>، </a:t>
            </a:r>
            <a:r>
              <a:rPr lang="fa-IR" sz="3200" dirty="0" smtClean="0"/>
              <a:t>بخشی از کلید است که امکان استفاده از آن برای سایر افراد وجود دارد. زمانی که کلید فوق برای یک حلقه کلید عمومی (</a:t>
            </a:r>
            <a:r>
              <a:rPr lang="en-US" sz="3200" dirty="0" smtClean="0"/>
              <a:t>public key ring) </a:t>
            </a:r>
            <a:r>
              <a:rPr lang="fa-IR" sz="3200" dirty="0" smtClean="0"/>
              <a:t>و یا یک شخص خاص ارسال می گردد، آنان با استفاده از آن قادر به بررسی امضای شما خواهند بود</a:t>
            </a:r>
          </a:p>
        </p:txBody>
      </p:sp>
      <p:sp>
        <p:nvSpPr>
          <p:cNvPr id="3" name="Title 2"/>
          <p:cNvSpPr>
            <a:spLocks noGrp="1"/>
          </p:cNvSpPr>
          <p:nvPr>
            <p:ph type="title"/>
          </p:nvPr>
        </p:nvSpPr>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fa-IR" sz="8900"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کلیدها (</a:t>
            </a:r>
            <a:r>
              <a:rPr lang="en-US" sz="8900"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(Keys</a:t>
            </a:r>
            <a:r>
              <a:rPr lang="en-US"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n-US"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endParaRPr lang="fa-IR"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spd="slow">
    <p:split orient="vert"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fa-IR" sz="4000" dirty="0" smtClean="0"/>
              <a:t>شامل کلیدهای عمومی است. یک حلقه کلید از کلیدهای عمومی افرادی که برای شما کلید مربوط به خود را ارسال نموده و یا کلیدهایی که از طریق یک سرویس دهنده کلید عمومی دریافت نموده اید، تشکیل می گردد. یک سرویس دهنده کلید عمومی شامل کلید افرادی است که امکان ارسال کلید عمومی در اختیار آنان گذاشته شده است.</a:t>
            </a:r>
          </a:p>
        </p:txBody>
      </p:sp>
      <p:sp>
        <p:nvSpPr>
          <p:cNvPr id="3" name="Title 2"/>
          <p:cNvSpPr>
            <a:spLocks noGrp="1"/>
          </p:cNvSpPr>
          <p:nvPr>
            <p:ph type="title"/>
          </p:nvPr>
        </p:nvSpPr>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a-IR" sz="73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حلقه کلید (</a:t>
            </a:r>
            <a:r>
              <a:rPr lang="en-US" sz="73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(Key Ring</a:t>
            </a:r>
            <a:r>
              <a:rPr lang="en-US"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en-US"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endParaRPr lang="fa-IR"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785794"/>
            <a:ext cx="7772400" cy="1470025"/>
          </a:xfrm>
        </p:spPr>
        <p:txBody>
          <a:bodyPr>
            <a:normAutofit/>
          </a:bodyPr>
          <a:lstStyle/>
          <a:p>
            <a:r>
              <a:rPr lang="fa-IR" sz="8800" dirty="0">
                <a:solidFill>
                  <a:srgbClr val="FF0000"/>
                </a:solidFill>
              </a:rPr>
              <a:t>امضای دیجیتال </a:t>
            </a:r>
          </a:p>
        </p:txBody>
      </p:sp>
      <p:sp>
        <p:nvSpPr>
          <p:cNvPr id="3" name="Subtitle 2"/>
          <p:cNvSpPr>
            <a:spLocks noGrp="1"/>
          </p:cNvSpPr>
          <p:nvPr>
            <p:ph type="subTitle" idx="1"/>
          </p:nvPr>
        </p:nvSpPr>
        <p:spPr>
          <a:xfrm>
            <a:off x="1357290" y="2500306"/>
            <a:ext cx="6400800" cy="3214710"/>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تهیه کننده : آرش شیخلو</a:t>
            </a:r>
          </a:p>
          <a:p>
            <a:endParaRPr lang="fa-IR"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r>
              <a:rPr lang="fa-I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استاد راهنما : مهندس حنیفی</a:t>
            </a:r>
          </a:p>
          <a:p>
            <a:r>
              <a:rPr lang="fa-I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دانشگاه پیام نور تبریز</a:t>
            </a:r>
          </a:p>
          <a:p>
            <a:r>
              <a:rPr lang="fa-I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سال تحصیلی 90-89</a:t>
            </a:r>
            <a:endParaRPr lang="fa-I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spd="slow" advTm="3000">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a-IR" sz="89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اثر انگشت</a:t>
            </a:r>
            <a:r>
              <a:rPr lang="fa-IR"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fa-IR"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endParaRPr lang="fa-IR"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2050" name="Picture 2"/>
          <p:cNvPicPr>
            <a:picLocks noGrp="1" noChangeAspect="1" noChangeArrowheads="1"/>
          </p:cNvPicPr>
          <p:nvPr>
            <p:ph idx="1"/>
          </p:nvPr>
        </p:nvPicPr>
        <p:blipFill>
          <a:blip r:embed="rId2"/>
          <a:srcRect/>
          <a:stretch>
            <a:fillRect/>
          </a:stretch>
        </p:blipFill>
        <p:spPr bwMode="auto">
          <a:xfrm>
            <a:off x="1857356" y="1428736"/>
            <a:ext cx="5786478" cy="2857500"/>
          </a:xfrm>
          <a:prstGeom prst="rect">
            <a:avLst/>
          </a:prstGeom>
          <a:noFill/>
          <a:ln w="9525">
            <a:noFill/>
            <a:miter lim="800000"/>
            <a:headEnd/>
            <a:tailEnd/>
          </a:ln>
          <a:effectLst/>
        </p:spPr>
      </p:pic>
      <p:sp>
        <p:nvSpPr>
          <p:cNvPr id="5" name="Rectangle 4"/>
          <p:cNvSpPr/>
          <p:nvPr/>
        </p:nvSpPr>
        <p:spPr>
          <a:xfrm>
            <a:off x="714348" y="4643446"/>
            <a:ext cx="8143932" cy="1754326"/>
          </a:xfrm>
          <a:prstGeom prst="rect">
            <a:avLst/>
          </a:prstGeom>
        </p:spPr>
        <p:txBody>
          <a:bodyPr wrap="square">
            <a:spAutoFit/>
          </a:bodyPr>
          <a:lstStyle/>
          <a:p>
            <a:r>
              <a:rPr lang="fa-IR" sz="3600" dirty="0" smtClean="0"/>
              <a:t>زمانی که یک کلید تأیید می گردد، در حقیقت منحصر به فرد بودن مجموعه ای از حروف و اعداد که اثر انگشت یک کلید را شامل می شوند تأیید می گردد.</a:t>
            </a:r>
            <a:r>
              <a:rPr lang="fa-IR" dirty="0" smtClean="0"/>
              <a:t>.</a:t>
            </a:r>
            <a:endParaRPr lang="fa-IR" dirty="0"/>
          </a:p>
        </p:txBody>
      </p:sp>
    </p:spTree>
  </p:cSld>
  <p:clrMapOvr>
    <a:masterClrMapping/>
  </p:clrMapOvr>
  <p:transition spd="slow">
    <p:spli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a-IR" sz="8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گواهینامه های کلید</a:t>
            </a:r>
            <a:r>
              <a:rPr lang="fa-IR"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fa-IR"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endParaRPr lang="fa-IR"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3074" name="Picture 2" descr="D:\arash\emza_0_75176.jpg"/>
          <p:cNvPicPr>
            <a:picLocks noGrp="1" noChangeAspect="1" noChangeArrowheads="1"/>
          </p:cNvPicPr>
          <p:nvPr>
            <p:ph idx="1"/>
          </p:nvPr>
        </p:nvPicPr>
        <p:blipFill>
          <a:blip r:embed="rId2"/>
          <a:srcRect/>
          <a:stretch>
            <a:fillRect/>
          </a:stretch>
        </p:blipFill>
        <p:spPr bwMode="auto">
          <a:xfrm>
            <a:off x="2667000" y="1559719"/>
            <a:ext cx="5262586" cy="2226471"/>
          </a:xfrm>
          <a:prstGeom prst="rect">
            <a:avLst/>
          </a:prstGeom>
          <a:noFill/>
        </p:spPr>
      </p:pic>
      <p:sp>
        <p:nvSpPr>
          <p:cNvPr id="5" name="Rectangle 4"/>
          <p:cNvSpPr/>
          <p:nvPr/>
        </p:nvSpPr>
        <p:spPr>
          <a:xfrm>
            <a:off x="928662" y="3857628"/>
            <a:ext cx="8215338" cy="2862322"/>
          </a:xfrm>
          <a:prstGeom prst="rect">
            <a:avLst/>
          </a:prstGeom>
        </p:spPr>
        <p:txBody>
          <a:bodyPr wrap="square">
            <a:spAutoFit/>
          </a:bodyPr>
          <a:lstStyle/>
          <a:p>
            <a:r>
              <a:rPr lang="fa-IR" sz="3600" dirty="0" smtClean="0"/>
              <a:t>در زمان انتخاب یک کلید از روی یک حلقه کلید، امکان مشاهده گواهینامه (مجوز) کلید وجود خواهد داشت. در این رابطه می توان به اطلاعات متفاوتی نظیر صاحب کلید، تاریخ ایجاد و اعتبار کلید دست یافت</a:t>
            </a:r>
            <a:r>
              <a:rPr lang="fa-IR" dirty="0" smtClean="0"/>
              <a:t>.</a:t>
            </a:r>
            <a:endParaRPr lang="fa-IR" dirty="0"/>
          </a:p>
        </p:txBody>
      </p:sp>
    </p:spTree>
  </p:cSld>
  <p:clrMapOvr>
    <a:masterClrMapping/>
  </p:clrMapOvr>
  <p:transition spd="slow">
    <p:split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fa-IR" sz="4400" dirty="0" smtClean="0"/>
              <a:t>تولید یک کلید با استفاده از نرم افزارهایی نظیر </a:t>
            </a:r>
            <a:r>
              <a:rPr lang="en-US" sz="4400" dirty="0" smtClean="0">
                <a:solidFill>
                  <a:srgbClr val="FF0000"/>
                </a:solidFill>
              </a:rPr>
              <a:t>PGP </a:t>
            </a:r>
            <a:r>
              <a:rPr lang="fa-IR" sz="4400" dirty="0" smtClean="0"/>
              <a:t>اقتباس شده از کلمات  </a:t>
            </a:r>
            <a:r>
              <a:rPr lang="en-US" sz="4400" dirty="0" smtClean="0"/>
              <a:t>(Pretty Good Privacy) </a:t>
            </a:r>
            <a:r>
              <a:rPr lang="fa-IR" sz="4400" dirty="0" smtClean="0"/>
              <a:t>و یا </a:t>
            </a:r>
            <a:r>
              <a:rPr lang="en-US" sz="4400" dirty="0" err="1" smtClean="0">
                <a:solidFill>
                  <a:srgbClr val="FF0000"/>
                </a:solidFill>
              </a:rPr>
              <a:t>GnuPG</a:t>
            </a:r>
            <a:r>
              <a:rPr lang="en-US" sz="4400" dirty="0" smtClean="0"/>
              <a:t> </a:t>
            </a:r>
            <a:r>
              <a:rPr lang="fa-IR" sz="4400" dirty="0" smtClean="0"/>
              <a:t>اقتباس شده از کلمات </a:t>
            </a:r>
            <a:r>
              <a:rPr lang="en-US" sz="4400" dirty="0" err="1" smtClean="0"/>
              <a:t>GNUPrivacy</a:t>
            </a:r>
            <a:r>
              <a:rPr lang="en-US" sz="4400" dirty="0" smtClean="0"/>
              <a:t> Guard) </a:t>
            </a:r>
            <a:r>
              <a:rPr lang="fa-IR" sz="4400" dirty="0" smtClean="0"/>
              <a:t>)</a:t>
            </a:r>
          </a:p>
          <a:p>
            <a:r>
              <a:rPr lang="fa-IR" sz="4400" dirty="0" smtClean="0"/>
              <a:t>معرفی کلید تولید شده به سایر همکاران و افرادی که دارای کلید می باشند.</a:t>
            </a:r>
          </a:p>
        </p:txBody>
      </p:sp>
      <p:sp>
        <p:nvSpPr>
          <p:cNvPr id="3" name="Title 2"/>
          <p:cNvSpPr>
            <a:spLocks noGrp="1"/>
          </p:cNvSpPr>
          <p:nvPr>
            <p:ph type="title"/>
          </p:nvPr>
        </p:nvSpPr>
        <p:spPr/>
        <p:txBody>
          <a:bodyPr>
            <a:normAutofit fontScale="90000"/>
          </a:bodyPr>
          <a:lstStyle/>
          <a:p>
            <a:pPr algn="ctr"/>
            <a:r>
              <a:rPr lang="fa-IR" sz="67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نحوه ایجاد و استفاده از کلیدها</a:t>
            </a:r>
            <a:r>
              <a:rPr lang="fa-IR" dirty="0" smtClean="0"/>
              <a:t/>
            </a:r>
            <a:br>
              <a:rPr lang="fa-IR" dirty="0" smtClean="0"/>
            </a:br>
            <a:endParaRPr lang="fa-IR" dirty="0"/>
          </a:p>
        </p:txBody>
      </p:sp>
    </p:spTree>
  </p:cSld>
  <p:clrMapOvr>
    <a:masterClrMapping/>
  </p:clrMapOvr>
  <p:transition spd="slow">
    <p:zo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1000108"/>
            <a:ext cx="7715304" cy="5509200"/>
          </a:xfrm>
          <a:prstGeom prst="rect">
            <a:avLst/>
          </a:prstGeom>
        </p:spPr>
        <p:txBody>
          <a:bodyPr wrap="square">
            <a:spAutoFit/>
          </a:bodyPr>
          <a:lstStyle/>
          <a:p>
            <a:pPr>
              <a:buFont typeface="Arial" pitchFamily="34" charset="0"/>
              <a:buChar char="•"/>
            </a:pPr>
            <a:r>
              <a:rPr lang="fa-IR" sz="4400" dirty="0" smtClean="0"/>
              <a:t> ارسال کلید تولید شده به یک حلقه کلید عمومی تا سایر افراد قادر به بررسی و تأیید امضای شما گردند.</a:t>
            </a:r>
          </a:p>
          <a:p>
            <a:pPr>
              <a:buFont typeface="Arial" pitchFamily="34" charset="0"/>
              <a:buChar char="•"/>
            </a:pPr>
            <a:r>
              <a:rPr lang="fa-IR" sz="4400" dirty="0" smtClean="0"/>
              <a:t> استفاده از امضای دیجیتال در زمان ارسال نامه های الکترونیکی. اکثر برنامه های سرویس دهنده پست الکترونیکی دارای پتانسیلی به منظور امضای یک پیام می باشند.</a:t>
            </a:r>
            <a:endParaRPr lang="fa-IR" sz="4400" dirty="0"/>
          </a:p>
        </p:txBody>
      </p:sp>
    </p:spTree>
  </p:cSld>
  <p:clrMapOvr>
    <a:masterClrMapping/>
  </p:clrMapOvr>
  <p:transition spd="slow">
    <p:cove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arash\New Picture (6).jpg"/>
          <p:cNvPicPr>
            <a:picLocks noChangeAspect="1" noChangeArrowheads="1"/>
          </p:cNvPicPr>
          <p:nvPr/>
        </p:nvPicPr>
        <p:blipFill>
          <a:blip r:embed="rId2"/>
          <a:srcRect/>
          <a:stretch>
            <a:fillRect/>
          </a:stretch>
        </p:blipFill>
        <p:spPr bwMode="auto">
          <a:xfrm>
            <a:off x="928662" y="1142984"/>
            <a:ext cx="7929618" cy="4286280"/>
          </a:xfrm>
          <a:prstGeom prst="rect">
            <a:avLst/>
          </a:prstGeom>
          <a:noFill/>
        </p:spPr>
      </p:pic>
    </p:spTree>
  </p:cSld>
  <p:clrMapOvr>
    <a:masterClrMapping/>
  </p:clrMapOvr>
  <p:transition spd="slow">
    <p:zoom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fa-IR" sz="3200" b="1" dirty="0" smtClean="0">
                <a:solidFill>
                  <a:srgbClr val="FF0000"/>
                </a:solidFill>
                <a:effectLst>
                  <a:glow rad="101600">
                    <a:schemeClr val="accent1">
                      <a:satMod val="175000"/>
                      <a:alpha val="40000"/>
                    </a:schemeClr>
                  </a:glow>
                </a:effectLst>
              </a:rPr>
              <a:t>حمله </a:t>
            </a:r>
            <a:r>
              <a:rPr lang="en-US" sz="3200" b="1" dirty="0" smtClean="0">
                <a:solidFill>
                  <a:srgbClr val="FF0000"/>
                </a:solidFill>
                <a:effectLst>
                  <a:glow rad="101600">
                    <a:schemeClr val="accent1">
                      <a:satMod val="175000"/>
                      <a:alpha val="40000"/>
                    </a:schemeClr>
                  </a:glow>
                </a:effectLst>
              </a:rPr>
              <a:t>Key-only</a:t>
            </a:r>
          </a:p>
          <a:p>
            <a:r>
              <a:rPr lang="fa-IR" sz="3200" dirty="0" smtClean="0"/>
              <a:t>در این حمله، دشمن تنها کلید عمومی امضا کننده را می داند و بنابراین فقط توانایی بررسی صحت امضاهای پیام هایی را که به وی داده شده اند، دارد.</a:t>
            </a:r>
          </a:p>
          <a:p>
            <a:r>
              <a:rPr lang="fa-IR" sz="3200" b="1" dirty="0" smtClean="0">
                <a:solidFill>
                  <a:srgbClr val="FF0000"/>
                </a:solidFill>
                <a:effectLst>
                  <a:glow rad="139700">
                    <a:schemeClr val="accent1">
                      <a:satMod val="175000"/>
                      <a:alpha val="40000"/>
                    </a:schemeClr>
                  </a:glow>
                </a:effectLst>
              </a:rPr>
              <a:t>حمله </a:t>
            </a:r>
            <a:r>
              <a:rPr lang="en-US" sz="3200" b="1" dirty="0" smtClean="0">
                <a:solidFill>
                  <a:srgbClr val="FF0000"/>
                </a:solidFill>
                <a:effectLst>
                  <a:glow rad="139700">
                    <a:schemeClr val="accent1">
                      <a:satMod val="175000"/>
                      <a:alpha val="40000"/>
                    </a:schemeClr>
                  </a:glow>
                </a:effectLst>
              </a:rPr>
              <a:t>Known Signature</a:t>
            </a:r>
          </a:p>
          <a:p>
            <a:r>
              <a:rPr lang="fa-IR" sz="3200" dirty="0" smtClean="0"/>
              <a:t>دشمن، کلید عمومی امضا کننده را می داند و جفت های پیام/امضا که به وسیله صاحب امضا انتخاب و تولید شده است را دیده است. این حمله در عمل امکان پذیر است و بنابراین هر روش امضایی باید در مقابل آن امن باشد.</a:t>
            </a:r>
          </a:p>
        </p:txBody>
      </p:sp>
      <p:sp>
        <p:nvSpPr>
          <p:cNvPr id="3" name="Title 2"/>
          <p:cNvSpPr>
            <a:spLocks noGrp="1"/>
          </p:cNvSpPr>
          <p:nvPr>
            <p:ph type="title"/>
          </p:nvPr>
        </p:nvSpPr>
        <p:spPr/>
        <p:txBody>
          <a:bodyPr>
            <a:normAutofit fontScale="90000"/>
          </a:bodyPr>
          <a:lstStyle/>
          <a:p>
            <a:pPr algn="ctr"/>
            <a:r>
              <a:rPr lang="fa-IR" sz="53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حملات ممکن علیه امضاهای دیجیتالی</a:t>
            </a:r>
            <a:r>
              <a:rPr lang="fa-IR" dirty="0" smtClean="0"/>
              <a:t/>
            </a:r>
            <a:br>
              <a:rPr lang="fa-IR" dirty="0" smtClean="0"/>
            </a:br>
            <a:endParaRPr lang="fa-IR" dirty="0"/>
          </a:p>
        </p:txBody>
      </p:sp>
    </p:spTree>
  </p:cSld>
  <p:clrMapOvr>
    <a:masterClrMapping/>
  </p:clrMapOvr>
  <p:transition spd="slow">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285728"/>
            <a:ext cx="8501122" cy="6247864"/>
          </a:xfrm>
          <a:prstGeom prst="rect">
            <a:avLst/>
          </a:prstGeom>
        </p:spPr>
        <p:txBody>
          <a:bodyPr wrap="square">
            <a:spAutoFit/>
          </a:bodyPr>
          <a:lstStyle/>
          <a:p>
            <a:pPr>
              <a:buFont typeface="Arial" pitchFamily="34" charset="0"/>
              <a:buChar char="•"/>
            </a:pPr>
            <a:r>
              <a:rPr lang="fa-IR" sz="4000" b="1" dirty="0" smtClean="0">
                <a:solidFill>
                  <a:srgbClr val="FF0000"/>
                </a:solidFill>
                <a:effectLst>
                  <a:glow rad="139700">
                    <a:schemeClr val="accent1">
                      <a:satMod val="175000"/>
                      <a:alpha val="40000"/>
                    </a:schemeClr>
                  </a:glow>
                </a:effectLst>
              </a:rPr>
              <a:t>حمله </a:t>
            </a:r>
            <a:r>
              <a:rPr lang="en-US" sz="4000" b="1" dirty="0" smtClean="0">
                <a:solidFill>
                  <a:srgbClr val="FF0000"/>
                </a:solidFill>
                <a:effectLst>
                  <a:glow rad="139700">
                    <a:schemeClr val="accent1">
                      <a:satMod val="175000"/>
                      <a:alpha val="40000"/>
                    </a:schemeClr>
                  </a:glow>
                </a:effectLst>
              </a:rPr>
              <a:t>Chosen Message</a:t>
            </a:r>
          </a:p>
          <a:p>
            <a:r>
              <a:rPr lang="fa-IR" sz="3200" dirty="0" smtClean="0"/>
              <a:t>به دشمن اجازه داده می شود که از امضا کننده بخواهد که تعدادی از پیام های به انتخاب او را امضا کند. انتخاب این پیام ها ممکن است به امضاهای از قبل گرفته شده بستگی داشته باشد. این حمله در غالب حالات، ممکن است غیر عملی به نظر برسد، اما با پیروی از قانون احتیاط، روش امضایی که در برابر آن ایمن است، ترجیح داده می شود.</a:t>
            </a:r>
          </a:p>
          <a:p>
            <a:pPr>
              <a:buFont typeface="Arial" pitchFamily="34" charset="0"/>
              <a:buChar char="•"/>
            </a:pPr>
            <a:r>
              <a:rPr lang="fa-IR" sz="4000" b="1" dirty="0" smtClean="0">
                <a:solidFill>
                  <a:srgbClr val="FF0000"/>
                </a:solidFill>
                <a:effectLst>
                  <a:glow rad="139700">
                    <a:schemeClr val="accent1">
                      <a:satMod val="175000"/>
                      <a:alpha val="40000"/>
                    </a:schemeClr>
                  </a:glow>
                </a:effectLst>
              </a:rPr>
              <a:t>حمله </a:t>
            </a:r>
            <a:r>
              <a:rPr lang="en-US" sz="4000" b="1" dirty="0" smtClean="0">
                <a:solidFill>
                  <a:srgbClr val="FF0000"/>
                </a:solidFill>
                <a:effectLst>
                  <a:glow rad="139700">
                    <a:schemeClr val="accent1">
                      <a:satMod val="175000"/>
                      <a:alpha val="40000"/>
                    </a:schemeClr>
                  </a:glow>
                </a:effectLst>
              </a:rPr>
              <a:t>Man-in-the-middle</a:t>
            </a:r>
            <a:endParaRPr lang="en-US" sz="3200" b="1" dirty="0" smtClean="0">
              <a:solidFill>
                <a:srgbClr val="FF0000"/>
              </a:solidFill>
              <a:effectLst>
                <a:glow rad="139700">
                  <a:schemeClr val="accent1">
                    <a:satMod val="175000"/>
                    <a:alpha val="40000"/>
                  </a:schemeClr>
                </a:glow>
              </a:effectLst>
            </a:endParaRPr>
          </a:p>
          <a:p>
            <a:r>
              <a:rPr lang="fa-IR" sz="3200" dirty="0" smtClean="0"/>
              <a:t>در این حمله، شخص از موقعیت استفاده کرده در هنگام مبادله کلید عمومی، کلید عمومی خود را جایگزین کرده و برای گیرنده می فرستد و بدین گونه می تواند به پیام ها دسترسی داشته باشد بدون اینکه فرستنده و گیرنده، مطلع باشند.</a:t>
            </a:r>
            <a:endParaRPr lang="fa-IR" sz="3200" dirty="0"/>
          </a:p>
        </p:txBody>
      </p:sp>
    </p:spTree>
  </p:cSld>
  <p:clrMapOvr>
    <a:masterClrMapping/>
  </p:clrMapOvr>
  <p:transition spd="slow">
    <p:pull/>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fa-IR" sz="3200" dirty="0" smtClean="0"/>
              <a:t>با وجود تمام مزایایی که امضای دیجیتال دارد و در ادامه همین مقاله به بررسی آن می پردازیم ولی این طرح همچنان در حل برخی مشکلات که در ادامه آن‌ها را مطرح می کنیم ناتوان است.</a:t>
            </a:r>
            <a:endParaRPr lang="en-US" sz="3200" dirty="0" smtClean="0"/>
          </a:p>
          <a:p>
            <a:r>
              <a:rPr lang="fa-IR" sz="3200" dirty="0" smtClean="0"/>
              <a:t> الگوریتم و قوانین مربوط به آن نمی‌توانند تاریخ و زمان امضای یک سند را در ذیل آن درج کنند از همین جهت شخص دریافت کننده نمی‌تواند این اطمینان را حاصل کند که نامه واقعا در چه تاریخ و زمانی به امضا رسیده است. </a:t>
            </a:r>
            <a:endParaRPr lang="en-US" sz="3200" dirty="0" smtClean="0"/>
          </a:p>
          <a:p>
            <a:endParaRPr lang="fa-IR" dirty="0"/>
          </a:p>
        </p:txBody>
      </p:sp>
      <p:sp>
        <p:nvSpPr>
          <p:cNvPr id="3" name="Title 2"/>
          <p:cNvSpPr>
            <a:spLocks noGrp="1"/>
          </p:cNvSpPr>
          <p:nvPr>
            <p:ph type="title"/>
          </p:nvPr>
        </p:nvSpPr>
        <p:spPr/>
        <p:txBody>
          <a:bodyPr>
            <a:normAutofit fontScale="90000"/>
          </a:bodyPr>
          <a:lstStyle/>
          <a:p>
            <a:pPr algn="ctr"/>
            <a:r>
              <a:rPr lang="fa-IR" sz="9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معایب امضای دیجیتال</a:t>
            </a:r>
            <a:r>
              <a:rPr lang="en-US" sz="4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n-US" sz="4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fa-IR" dirty="0"/>
          </a:p>
        </p:txBody>
      </p:sp>
    </p:spTree>
  </p:cSld>
  <p:clrMapOvr>
    <a:masterClrMapping/>
  </p:clrMapOvr>
  <p:transition spd="slow">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500042"/>
            <a:ext cx="8072494" cy="6186309"/>
          </a:xfrm>
          <a:prstGeom prst="rect">
            <a:avLst/>
          </a:prstGeom>
        </p:spPr>
        <p:txBody>
          <a:bodyPr wrap="square">
            <a:spAutoFit/>
          </a:bodyPr>
          <a:lstStyle/>
          <a:p>
            <a:pPr>
              <a:buFont typeface="Arial" pitchFamily="34" charset="0"/>
              <a:buChar char="•"/>
            </a:pPr>
            <a:r>
              <a:rPr lang="fa-IR" sz="4400" dirty="0" smtClean="0"/>
              <a:t>ممکن است در محتویات سند تاریخی درج شده باشد و با تاریخی که شخص نامه را امضا کرده باشد مطابقت نداشته باشد. البته برای حل این مشکل می‌توان از یک راه حل با عنوان زمان اعتماد به مهرو امضا استفاده کرد.</a:t>
            </a:r>
            <a:endParaRPr lang="en-US" sz="4400" dirty="0" smtClean="0"/>
          </a:p>
          <a:p>
            <a:pPr>
              <a:buFont typeface="Arial" pitchFamily="34" charset="0"/>
              <a:buChar char="•"/>
            </a:pPr>
            <a:r>
              <a:rPr lang="fa-IR" sz="4400" dirty="0" smtClean="0"/>
              <a:t>عیب دیگر آن انکار آن توسط امضا کننده میباشد که آن هم موقعی رخ میدهد که کلید خصوصی مخفی شده باشد.</a:t>
            </a:r>
            <a:endParaRPr lang="fa-IR" sz="4400" dirty="0"/>
          </a:p>
        </p:txBody>
      </p:sp>
    </p:spTree>
  </p:cSld>
  <p:clrMapOvr>
    <a:masterClrMapping/>
  </p:clrMapOvr>
  <p:transition spd="slow">
    <p:cover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sz="4800" dirty="0" smtClean="0">
                <a:solidFill>
                  <a:srgbClr val="FF0000"/>
                </a:solidFill>
                <a:effectLst>
                  <a:glow rad="139700">
                    <a:schemeClr val="accent2">
                      <a:satMod val="175000"/>
                      <a:alpha val="40000"/>
                    </a:schemeClr>
                  </a:glow>
                </a:effectLst>
              </a:rPr>
              <a:t>ایجاد اعتبار </a:t>
            </a:r>
            <a:r>
              <a:rPr lang="fa-IR" sz="4000" dirty="0" smtClean="0"/>
              <a:t>برای امضاها در یک سامانه تبادل داده و اطلاعات است. در واقع استفاده از امضای دیجیتال سندیت و اعتبار ویژه‌ای به یک سند می بخشند. وقتی که هر فرد دارای یک کلید خصوصی در این سامانه است با استفاده از آن می‌تواند سند را امضا کرده و به آن ارزش و اعتبار داده و سپس آن را ارسال کند.</a:t>
            </a:r>
            <a:endParaRPr lang="en-US" sz="4000" dirty="0" smtClean="0"/>
          </a:p>
          <a:p>
            <a:endParaRPr lang="fa-IR" dirty="0"/>
          </a:p>
        </p:txBody>
      </p:sp>
      <p:sp>
        <p:nvSpPr>
          <p:cNvPr id="3" name="Title 2"/>
          <p:cNvSpPr>
            <a:spLocks noGrp="1"/>
          </p:cNvSpPr>
          <p:nvPr>
            <p:ph type="title"/>
          </p:nvPr>
        </p:nvSpPr>
        <p:spPr/>
        <p:txBody>
          <a:bodyPr>
            <a:normAutofit fontScale="90000"/>
          </a:bodyPr>
          <a:lstStyle/>
          <a:p>
            <a:pPr algn="ctr"/>
            <a:r>
              <a:rPr lang="fa-IR" sz="89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مزایای امضای دیجیتال</a:t>
            </a:r>
            <a:r>
              <a:rPr lang="en-US" dirty="0" smtClean="0"/>
              <a:t/>
            </a:r>
            <a:br>
              <a:rPr lang="en-US" dirty="0" smtClean="0"/>
            </a:br>
            <a:endParaRPr lang="fa-IR" dirty="0"/>
          </a:p>
        </p:txBody>
      </p:sp>
    </p:spTree>
  </p:cSld>
  <p:clrMapOvr>
    <a:masterClrMapping/>
  </p:clrMapOvr>
  <p:transition spd="slow">
    <p:blinds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vn9jna1BdgrzDCYNBJHi09q09q.jpg"/>
          <p:cNvPicPr>
            <a:picLocks noGrp="1" noChangeAspect="1"/>
          </p:cNvPicPr>
          <p:nvPr>
            <p:ph idx="1"/>
          </p:nvPr>
        </p:nvPicPr>
        <p:blipFill>
          <a:blip r:embed="rId2"/>
          <a:stretch>
            <a:fillRect/>
          </a:stretch>
        </p:blipFill>
        <p:spPr>
          <a:xfrm>
            <a:off x="2905125" y="2077244"/>
            <a:ext cx="3333750" cy="3333750"/>
          </a:xfrm>
        </p:spPr>
      </p:pic>
      <p:sp>
        <p:nvSpPr>
          <p:cNvPr id="2" name="Title 1"/>
          <p:cNvSpPr>
            <a:spLocks noGrp="1"/>
          </p:cNvSpPr>
          <p:nvPr>
            <p:ph type="title"/>
          </p:nvPr>
        </p:nvSpPr>
        <p:spPr/>
        <p:txBody>
          <a:bodyPr/>
          <a:lstStyle/>
          <a:p>
            <a:endParaRPr lang="fa-IR"/>
          </a:p>
        </p:txBody>
      </p:sp>
    </p:spTree>
  </p:cSld>
  <p:clrMapOvr>
    <a:masterClrMapping/>
  </p:clrMapOvr>
  <p:transition spd="slow" advTm="5000">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642918"/>
            <a:ext cx="7929618" cy="5663089"/>
          </a:xfrm>
          <a:prstGeom prst="rect">
            <a:avLst/>
          </a:prstGeom>
        </p:spPr>
        <p:txBody>
          <a:bodyPr wrap="square">
            <a:spAutoFit/>
          </a:bodyPr>
          <a:lstStyle/>
          <a:p>
            <a:r>
              <a:rPr lang="fa-IR" sz="3200" dirty="0" smtClean="0"/>
              <a:t> </a:t>
            </a:r>
            <a:r>
              <a:rPr lang="fa-IR" sz="4400" dirty="0" smtClean="0"/>
              <a:t>اهمیت </a:t>
            </a:r>
            <a:r>
              <a:rPr lang="fa-IR" sz="5400" dirty="0" smtClean="0">
                <a:solidFill>
                  <a:srgbClr val="FF0000"/>
                </a:solidFill>
                <a:effectLst>
                  <a:glow rad="139700">
                    <a:schemeClr val="accent2">
                      <a:satMod val="175000"/>
                      <a:alpha val="40000"/>
                    </a:schemeClr>
                  </a:glow>
                </a:effectLst>
              </a:rPr>
              <a:t>ایجاد اطمینان </a:t>
            </a:r>
            <a:r>
              <a:rPr lang="fa-IR" sz="4400" dirty="0" smtClean="0"/>
              <a:t>قطعی و محکم برای شخص دریافت کننده پیام درباره صحت ادعای فرستنده در برخی از انواع انتقال اطلاعات مانند داده‌های مالی به خوبی خود را نشان می‌دهد و اهمیت وجود امضای دیجیتال درست را بیش از پیش به نمایش می گذارد</a:t>
            </a:r>
          </a:p>
          <a:p>
            <a:r>
              <a:rPr lang="fa-IR" sz="4400" dirty="0" smtClean="0"/>
              <a:t>مثلا در عملیات بانکی</a:t>
            </a:r>
            <a:endParaRPr lang="fa-IR" sz="4400" dirty="0"/>
          </a:p>
        </p:txBody>
      </p:sp>
    </p:spTree>
  </p:cSld>
  <p:clrMapOvr>
    <a:masterClrMapping/>
  </p:clrMapOvr>
  <p:transition spd="slow">
    <p:cover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214290"/>
            <a:ext cx="8143932" cy="5755422"/>
          </a:xfrm>
          <a:prstGeom prst="rect">
            <a:avLst/>
          </a:prstGeom>
        </p:spPr>
        <p:txBody>
          <a:bodyPr wrap="square">
            <a:spAutoFit/>
          </a:bodyPr>
          <a:lstStyle/>
          <a:p>
            <a:r>
              <a:rPr lang="fa-IR" sz="3200" dirty="0" smtClean="0"/>
              <a:t> در موارد بسیار زیادی، فرستنده و گیرنده پیام نیاز دارند این اطمینان را به دست بیاورند که </a:t>
            </a:r>
            <a:r>
              <a:rPr lang="fa-IR" sz="4000" dirty="0" smtClean="0">
                <a:solidFill>
                  <a:srgbClr val="FF0000"/>
                </a:solidFill>
                <a:effectLst>
                  <a:glow rad="228600">
                    <a:schemeClr val="accent1">
                      <a:satMod val="175000"/>
                      <a:alpha val="40000"/>
                    </a:schemeClr>
                  </a:glow>
                </a:effectLst>
              </a:rPr>
              <a:t>پیام در مدت ارسال بدون تغییر باقی مانده است</a:t>
            </a:r>
            <a:r>
              <a:rPr lang="fa-IR" sz="3200" dirty="0" smtClean="0"/>
              <a:t>. هرچند رمزنگاری محتوای پیام را مخفی می‌کند ولی ممکن است امضا در یک سامانه از اعتبار ساقط شود و محتویات یک پیام دست خوش تغییرات گردد. ولی استفاده از امضای دیجیتال به عنوان روشی از رمز نگاری می‌تواند ضامن درستی و بی نقصی یک پیام در طی عملیات انتقال اطلاعات باشد زیرا همانطور که در ساختار اجرایی شدن الگوریتم مشاهده کردید از تابع درهم سازی بهره گرفته شده است و همین نکته ضمانت بهتری را برای درستی و صحت یک پیام ایجاد می نماید.</a:t>
            </a:r>
            <a:endParaRPr lang="fa-IR" sz="3200" dirty="0"/>
          </a:p>
        </p:txBody>
      </p:sp>
    </p:spTree>
  </p:cSld>
  <p:clrMapOvr>
    <a:masterClrMapping/>
  </p:clrMapOvr>
  <p:transition spd="slow">
    <p:cover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fa-IR" sz="3900" dirty="0" smtClean="0"/>
              <a:t>با توضیحاتی که درباره اجرای طرح امضای دیجیتال ارائه شد به نظر می‌رسد این روش می‌تواند نیازهای مجموعه را تامین می‌کند. هرچند معایبی در این تحقیق برای این روش مطرح شد ولی راهکارهای عملی برای مقابله با آن نیز ارائه شد. نکته مهمی که در متن مقاله بر آن تاکید شد انتخاب روش مناسب برای پیاده سازی این طرح و اجرای کامل و درست الگوریتم‌های مربوط به آن است که میزان اعتبار این طرح را تا حدود زیادی افزایش می‌دهد</a:t>
            </a:r>
            <a:r>
              <a:rPr lang="fa-IR" dirty="0" smtClean="0"/>
              <a:t>.</a:t>
            </a:r>
            <a:endParaRPr lang="en-US" dirty="0" smtClean="0"/>
          </a:p>
          <a:p>
            <a:endParaRPr lang="fa-IR" dirty="0"/>
          </a:p>
        </p:txBody>
      </p:sp>
      <p:sp>
        <p:nvSpPr>
          <p:cNvPr id="3" name="Title 2"/>
          <p:cNvSpPr>
            <a:spLocks noGrp="1"/>
          </p:cNvSpPr>
          <p:nvPr>
            <p:ph type="title"/>
          </p:nvPr>
        </p:nvSpPr>
        <p:spPr/>
        <p:txBody>
          <a:bodyPr>
            <a:normAutofit fontScale="90000"/>
          </a:bodyPr>
          <a:lstStyle/>
          <a:p>
            <a:pPr algn="ctr"/>
            <a:r>
              <a:rPr lang="fa-IR" sz="73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جمع بندی </a:t>
            </a:r>
            <a:r>
              <a:rPr lang="en-US" dirty="0" smtClean="0"/>
              <a:t/>
            </a:r>
            <a:br>
              <a:rPr lang="en-US" dirty="0" smtClean="0"/>
            </a:br>
            <a:endParaRPr lang="fa-IR" dirty="0"/>
          </a:p>
        </p:txBody>
      </p:sp>
    </p:spTree>
  </p:cSld>
  <p:clrMapOvr>
    <a:masterClrMapping/>
  </p:clrMapOvr>
  <p:transition spd="slow">
    <p:randomBa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D:\arash\-Images-Application-News-51.jpg"/>
          <p:cNvPicPr>
            <a:picLocks noChangeAspect="1" noChangeArrowheads="1"/>
          </p:cNvPicPr>
          <p:nvPr/>
        </p:nvPicPr>
        <p:blipFill>
          <a:blip r:embed="rId2"/>
          <a:srcRect/>
          <a:stretch>
            <a:fillRect/>
          </a:stretch>
        </p:blipFill>
        <p:spPr bwMode="auto">
          <a:xfrm>
            <a:off x="1500166" y="928670"/>
            <a:ext cx="6072230" cy="4786346"/>
          </a:xfrm>
          <a:prstGeom prst="rect">
            <a:avLst/>
          </a:prstGeom>
          <a:noFill/>
        </p:spPr>
      </p:pic>
    </p:spTree>
  </p:cSld>
  <p:clrMapOvr>
    <a:masterClrMapping/>
  </p:clrMapOvr>
  <p:transition spd="slow">
    <p:cover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pPr>
              <a:buNone/>
            </a:pPr>
            <a:r>
              <a:rPr lang="fa-IR" dirty="0" smtClean="0"/>
              <a:t>	</a:t>
            </a:r>
            <a:r>
              <a:rPr lang="fa-IR" sz="6400" dirty="0" smtClean="0"/>
              <a:t>یک </a:t>
            </a:r>
            <a:r>
              <a:rPr lang="fa-IR" sz="6400" dirty="0"/>
              <a:t>امضای دیجیتال نوعی رمزنگاری نامتقارن است. هنگامی که پیغامی از کانالی ناامن ارسال می‌شوند، یک امضای دیجیتال که به شکل صحیح به انجام رسیده باشد می‌تواند برای شخص گیرنده پیام دلیلی باشد تا ادعای شخص فرستنده را باور کند و یا به عبارت بهتر شخص گیرنده از طریق امضای دیجیتال می‌تواند این اطمینان را حاصل کند که همان شخص فرستنده نامه را امضا کرده است و نامه جعلی نیست</a:t>
            </a:r>
            <a:r>
              <a:rPr lang="fa-IR" sz="4300" dirty="0"/>
              <a:t>. </a:t>
            </a:r>
            <a:endParaRPr lang="fa-IR" dirty="0"/>
          </a:p>
        </p:txBody>
      </p:sp>
      <p:sp>
        <p:nvSpPr>
          <p:cNvPr id="2" name="Title 1"/>
          <p:cNvSpPr>
            <a:spLocks noGrp="1"/>
          </p:cNvSpPr>
          <p:nvPr>
            <p:ph type="title"/>
          </p:nvPr>
        </p:nvSpPr>
        <p:spPr/>
        <p:txBody>
          <a:bodyPr>
            <a:normAutofit fontScale="90000"/>
            <a:scene3d>
              <a:camera prst="perspectiveHeroicExtremeLeftFacing"/>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a-IR" sz="7300" cap="all" dirty="0" smtClean="0">
                <a:ln/>
                <a:solidFill>
                  <a:schemeClr val="accent1"/>
                </a:solidFill>
                <a:effectLst>
                  <a:outerShdw blurRad="60007" dir="2000400" sy="-30000" kx="-800400" algn="bl" rotWithShape="0">
                    <a:prstClr val="black">
                      <a:alpha val="20000"/>
                    </a:prstClr>
                  </a:outerShdw>
                  <a:reflection blurRad="10000" stA="55000" endPos="48000" dist="500" dir="5400000" sy="-100000" algn="bl" rotWithShape="0"/>
                </a:effectLst>
              </a:rPr>
              <a:t>معرفی</a:t>
            </a:r>
            <a:r>
              <a:rPr lang="en-US" cap="all" dirty="0" smtClean="0">
                <a:ln/>
                <a:solidFill>
                  <a:schemeClr val="accent1"/>
                </a:solidFill>
                <a:effectLst>
                  <a:outerShdw blurRad="60007" dir="2000400" sy="-30000" kx="-800400" algn="bl" rotWithShape="0">
                    <a:prstClr val="black">
                      <a:alpha val="20000"/>
                    </a:prstClr>
                  </a:outerShdw>
                  <a:reflection blurRad="10000" stA="55000" endPos="48000" dist="500" dir="5400000" sy="-100000" algn="bl" rotWithShape="0"/>
                </a:effectLst>
              </a:rPr>
              <a:t/>
            </a:r>
            <a:br>
              <a:rPr lang="en-US" cap="all" dirty="0" smtClean="0">
                <a:ln/>
                <a:solidFill>
                  <a:schemeClr val="accent1"/>
                </a:solidFill>
                <a:effectLst>
                  <a:outerShdw blurRad="60007" dir="2000400" sy="-30000" kx="-800400" algn="bl" rotWithShape="0">
                    <a:prstClr val="black">
                      <a:alpha val="20000"/>
                    </a:prstClr>
                  </a:outerShdw>
                  <a:reflection blurRad="10000" stA="55000" endPos="48000" dist="500" dir="5400000" sy="-100000" algn="bl" rotWithShape="0"/>
                </a:effectLst>
              </a:rPr>
            </a:br>
            <a:endParaRPr lang="fa-IR" cap="all" dirty="0">
              <a:ln/>
              <a:solidFill>
                <a:schemeClr val="accent1"/>
              </a:solidFill>
              <a:effectLst>
                <a:outerShdw blurRad="60007" dir="2000400" sy="-30000" kx="-800400" algn="bl" rotWithShape="0">
                  <a:prstClr val="black">
                    <a:alpha val="20000"/>
                  </a:prstClr>
                </a:outerShdw>
                <a:reflection blurRad="10000" stA="55000" endPos="48000" dist="500" dir="5400000" sy="-100000" algn="bl" rotWithShape="0"/>
              </a:effectLst>
            </a:endParaRPr>
          </a:p>
        </p:txBody>
      </p:sp>
    </p:spTree>
  </p:cSld>
  <p:clrMapOvr>
    <a:masterClrMapping/>
  </p:clrMapOvr>
  <p:transition spd="slow">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4414" y="428604"/>
            <a:ext cx="7286676" cy="6740307"/>
          </a:xfrm>
          <a:prstGeom prst="rect">
            <a:avLst/>
          </a:prstGeom>
        </p:spPr>
        <p:txBody>
          <a:bodyPr wrap="square">
            <a:spAutoFit/>
          </a:bodyPr>
          <a:lstStyle/>
          <a:p>
            <a:r>
              <a:rPr lang="fa-IR" sz="3600" dirty="0" smtClean="0"/>
              <a:t>امضاهای دیجیتال در بسیاری از جنبه‌ها مشابه امضاهای سنتی دستی هستند؛ انجام امضاهای دیجیتال به شکل صحیح بسیار مشکلتر از یک امضای دستی است. طرح‌ها فایل امضای دیجیتال بر مبنای </a:t>
            </a:r>
            <a:r>
              <a:rPr lang="fa-IR"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2">
                      <a:satMod val="175000"/>
                      <a:alpha val="40000"/>
                    </a:schemeClr>
                  </a:glow>
                  <a:outerShdw blurRad="41275" dist="12700" dir="12000000" algn="tl" rotWithShape="0">
                    <a:srgbClr val="000000">
                      <a:alpha val="40000"/>
                    </a:srgbClr>
                  </a:outerShdw>
                </a:effectLst>
              </a:rPr>
              <a:t>رمزنگاری</a:t>
            </a:r>
            <a:r>
              <a:rPr lang="fa-IR" sz="3600" dirty="0" smtClean="0"/>
              <a:t> </a:t>
            </a:r>
            <a:r>
              <a:rPr lang="fa-IR"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2">
                      <a:satMod val="175000"/>
                      <a:alpha val="40000"/>
                    </a:schemeClr>
                  </a:glow>
                  <a:outerShdw blurRad="41275" dist="12700" dir="12000000" algn="tl" rotWithShape="0">
                    <a:srgbClr val="000000">
                      <a:alpha val="40000"/>
                    </a:srgbClr>
                  </a:outerShdw>
                </a:effectLst>
              </a:rPr>
              <a:t>نامتقارن</a:t>
            </a:r>
            <a:r>
              <a:rPr lang="fa-IR" sz="3600" dirty="0" smtClean="0"/>
              <a:t> هستند و می بایست به شکل صحیح صورت گیرد تا موثر واقع شود. همچنین امضاهای دیجیتال می‌توانند امضاهایی غیرقابل انکار را ایجاد کنند به این معنی که شخص امضاکننده نمی‌تواند تا زمانی که کلید شخصی فرد به صورت مخفی باقی مانده است، ادعا کند که من این نامه که امضای من را به همراه دارد، امضا نکرده ام</a:t>
            </a:r>
            <a:endParaRPr lang="en-US" sz="3600" dirty="0" smtClean="0"/>
          </a:p>
        </p:txBody>
      </p:sp>
    </p:spTree>
  </p:cSld>
  <p:clrMapOvr>
    <a:masterClrMapping/>
  </p:clrMapOvr>
  <p:transition spd="slow">
    <p:cover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fa-IR" sz="4000" dirty="0" smtClean="0"/>
              <a:t>فرض کنید یک نامه الکترونیکی را از یکی از دوستان خود دریافت داشته اید که از شما درخواست خاصی را می نماید، پس از مطالعه پیام برای شما دو سؤال متفاوت مطرح می گردد:</a:t>
            </a:r>
          </a:p>
          <a:p>
            <a:r>
              <a:rPr lang="fa-IR" sz="4000" dirty="0" smtClean="0"/>
              <a:t>آیا این نامه را واقعاً وی ارسال نموده است؟</a:t>
            </a:r>
          </a:p>
          <a:p>
            <a:r>
              <a:rPr lang="fa-IR" sz="4000" dirty="0" smtClean="0"/>
              <a:t>آیا محتوای نامه ارسالی واقعی است و وی دقیقاً همین درخواست را داشته است؟</a:t>
            </a:r>
          </a:p>
        </p:txBody>
      </p:sp>
      <p:sp>
        <p:nvSpPr>
          <p:cNvPr id="3" name="Title 2"/>
          <p:cNvSpPr>
            <a:spLocks noGrp="1"/>
          </p:cNvSpPr>
          <p:nvPr>
            <p:ph type="title"/>
          </p:nvPr>
        </p:nvSpPr>
        <p:spPr/>
        <p:txBody>
          <a:bodyPr>
            <a:normAutofit fontScale="90000"/>
          </a:bodyPr>
          <a:lstStyle/>
          <a:p>
            <a:pPr algn="ctr"/>
            <a:r>
              <a:rPr lang="fa-IR" sz="6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علت استفاده از یک امضای دیجیتال </a:t>
            </a:r>
            <a:r>
              <a:rPr lang="fa-IR" dirty="0" smtClean="0"/>
              <a:t/>
            </a:r>
            <a:br>
              <a:rPr lang="fa-IR" dirty="0" smtClean="0"/>
            </a:br>
            <a:endParaRPr lang="fa-IR" dirty="0"/>
          </a:p>
        </p:txBody>
      </p:sp>
    </p:spTree>
  </p:cSld>
  <p:clrMapOvr>
    <a:masterClrMapping/>
  </p:clrMapOvr>
  <p:transition spd="slow">
    <p:zoom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3419" y="357166"/>
            <a:ext cx="8680581" cy="646331"/>
          </a:xfrm>
          <a:prstGeom prst="rect">
            <a:avLst/>
          </a:prstGeom>
        </p:spPr>
        <p:txBody>
          <a:bodyPr wrap="none">
            <a:spAutoFit/>
          </a:bodyPr>
          <a:lstStyle/>
          <a:p>
            <a:pPr>
              <a:buFont typeface="Arial" pitchFamily="34" charset="0"/>
              <a:buChar char="•"/>
            </a:pPr>
            <a:r>
              <a:rPr lang="fa-IR" sz="3600" b="1" dirty="0" smtClean="0">
                <a:solidFill>
                  <a:srgbClr val="FF0000"/>
                </a:solidFill>
                <a:effectLst>
                  <a:glow rad="101600">
                    <a:schemeClr val="accent1">
                      <a:satMod val="175000"/>
                      <a:alpha val="40000"/>
                    </a:schemeClr>
                  </a:glow>
                </a:effectLst>
              </a:rPr>
              <a:t>نشان دهنده صحت محتوا و تأیید هویت فرد ارسال کننده</a:t>
            </a:r>
            <a:endParaRPr lang="fa-IR" sz="3600" dirty="0">
              <a:solidFill>
                <a:srgbClr val="FF0000"/>
              </a:solidFill>
              <a:effectLst>
                <a:glow rad="101600">
                  <a:schemeClr val="accent1">
                    <a:satMod val="175000"/>
                    <a:alpha val="40000"/>
                  </a:schemeClr>
                </a:glow>
              </a:effectLst>
            </a:endParaRPr>
          </a:p>
        </p:txBody>
      </p:sp>
      <p:sp>
        <p:nvSpPr>
          <p:cNvPr id="4" name="Rectangle 3"/>
          <p:cNvSpPr/>
          <p:nvPr/>
        </p:nvSpPr>
        <p:spPr>
          <a:xfrm>
            <a:off x="142844" y="1071546"/>
            <a:ext cx="9715568" cy="4524315"/>
          </a:xfrm>
          <a:prstGeom prst="rect">
            <a:avLst/>
          </a:prstGeom>
        </p:spPr>
        <p:txBody>
          <a:bodyPr wrap="square">
            <a:spAutoFit/>
          </a:bodyPr>
          <a:lstStyle/>
          <a:p>
            <a:r>
              <a:rPr lang="fa-IR" sz="3200" dirty="0" smtClean="0"/>
              <a:t>امروزه سوء استفاده از آدرس های </a:t>
            </a:r>
            <a:r>
              <a:rPr lang="en-US" sz="3200" dirty="0" smtClean="0"/>
              <a:t>Email </a:t>
            </a:r>
            <a:r>
              <a:rPr lang="fa-IR" sz="3200" dirty="0" smtClean="0"/>
              <a:t>برای مهاجمان و ویروس ها به امری متداول تبدیل شده است و با توجه به نحوه عملکرد آنان در برخی موارد شناسایی هویت فرد ارسال کننده یک پیام بسیار مشکل و در برخی موارد غیر ممکن است. تشخیص غیر جعلی بودن نامه های الکترونیکی در فعالیت های تجاری و بازرگانی دارای اهمیت فراوانی است. یک نامه الکترونیکی شامل یک امضای دیجیتال، نشان دهنده این موضوع است که محتوای پیام از زمان ارسال تا زمانی که به دست شما رسیده است، تغییر نکرده است. در صورت بروز هر گونه تغییر در محتوای نامه، امضای دیجیتال همراه آن از درجه اعتبار ساقط می شود.</a:t>
            </a:r>
            <a:endParaRPr lang="fa-IR" sz="3200" dirty="0"/>
          </a:p>
        </p:txBody>
      </p:sp>
    </p:spTree>
  </p:cSld>
  <p:clrMapOvr>
    <a:masterClrMapping/>
  </p:clrMapOvr>
  <p:transition spd="slow">
    <p:cover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fa-IR" sz="3200" dirty="0" smtClean="0"/>
              <a:t>طرح امضای دیجیتال معمولاً </a:t>
            </a:r>
            <a:r>
              <a:rPr lang="fa-IR"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63500">
                    <a:schemeClr val="accent1">
                      <a:satMod val="175000"/>
                      <a:alpha val="40000"/>
                    </a:schemeClr>
                  </a:glow>
                  <a:outerShdw blurRad="41275" dist="12700" dir="12000000" algn="tl" rotWithShape="0">
                    <a:srgbClr val="000000">
                      <a:alpha val="40000"/>
                    </a:srgbClr>
                  </a:outerShdw>
                </a:effectLst>
              </a:rPr>
              <a:t>سه الگوریتم </a:t>
            </a:r>
            <a:r>
              <a:rPr lang="fa-IR" sz="3200" dirty="0" smtClean="0"/>
              <a:t>را شامل می‌شود:</a:t>
            </a:r>
            <a:endParaRPr lang="en-US" sz="3200" dirty="0" smtClean="0"/>
          </a:p>
          <a:p>
            <a:r>
              <a:rPr lang="fa-IR" sz="32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glow rad="63500">
                    <a:schemeClr val="accent1">
                      <a:satMod val="175000"/>
                      <a:alpha val="40000"/>
                    </a:schemeClr>
                  </a:glow>
                  <a:outerShdw blurRad="50800" dist="40000" dir="5400000" algn="tl" rotWithShape="0">
                    <a:srgbClr val="000000">
                      <a:shade val="5000"/>
                      <a:satMod val="120000"/>
                      <a:alpha val="33000"/>
                    </a:srgbClr>
                  </a:outerShdw>
                </a:effectLst>
              </a:rPr>
              <a:t>الگوریتم تولید کلید </a:t>
            </a:r>
            <a:r>
              <a:rPr lang="fa-IR" sz="3200" dirty="0" smtClean="0"/>
              <a:t>را که کلید خصوصی را بطور یکسان و تصادفی از مجموعه کلیدهای ممکن انتخاب می‌کند. خروجی‌های این الگوریتم کلید خصوصی و کلید عمومی مطابق با آن است.</a:t>
            </a:r>
            <a:endParaRPr lang="en-US" sz="3200" dirty="0" smtClean="0"/>
          </a:p>
          <a:p>
            <a:r>
              <a:rPr lang="fa-IR" sz="32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glow rad="63500">
                    <a:schemeClr val="accent1">
                      <a:satMod val="175000"/>
                      <a:alpha val="40000"/>
                    </a:schemeClr>
                  </a:glow>
                  <a:outerShdw blurRad="50800" dist="40000" dir="5400000" algn="tl" rotWithShape="0">
                    <a:srgbClr val="000000">
                      <a:shade val="5000"/>
                      <a:satMod val="120000"/>
                      <a:alpha val="33000"/>
                    </a:srgbClr>
                  </a:outerShdw>
                </a:effectLst>
              </a:rPr>
              <a:t>الگوریتم امضا </a:t>
            </a:r>
            <a:r>
              <a:rPr lang="fa-IR" sz="3200" dirty="0" smtClean="0"/>
              <a:t>که توسط آن با استفاده از کلید خصوصی و پیام امضا شکل می‌گیرد.</a:t>
            </a:r>
            <a:endParaRPr lang="en-US" sz="3200" dirty="0" smtClean="0"/>
          </a:p>
          <a:p>
            <a:r>
              <a:rPr lang="fa-IR" sz="32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glow rad="63500">
                    <a:schemeClr val="accent1">
                      <a:satMod val="175000"/>
                      <a:alpha val="40000"/>
                    </a:schemeClr>
                  </a:glow>
                  <a:outerShdw blurRad="50800" dist="40000" dir="5400000" algn="tl" rotWithShape="0">
                    <a:srgbClr val="000000">
                      <a:shade val="5000"/>
                      <a:satMod val="120000"/>
                      <a:alpha val="33000"/>
                    </a:srgbClr>
                  </a:outerShdw>
                </a:effectLst>
              </a:rPr>
              <a:t>الگوریتم صحت </a:t>
            </a:r>
            <a:r>
              <a:rPr lang="fa-IR" sz="3200" dirty="0" smtClean="0"/>
              <a:t>امضا که با استفاده از پیام دریافتی و کلید عمومی صحت امضا را بررسی می‌کند و با مطابقتی که انجام می‌دهد یا امضا را می پذیرد یا آن را رد می‌کند.</a:t>
            </a:r>
            <a:endParaRPr lang="en-US" sz="3200" dirty="0" smtClean="0"/>
          </a:p>
          <a:p>
            <a:endParaRPr lang="fa-IR" dirty="0"/>
          </a:p>
        </p:txBody>
      </p:sp>
      <p:sp>
        <p:nvSpPr>
          <p:cNvPr id="3" name="Title 2"/>
          <p:cNvSpPr>
            <a:spLocks noGrp="1"/>
          </p:cNvSpPr>
          <p:nvPr>
            <p:ph type="title"/>
          </p:nvPr>
        </p:nvSpPr>
        <p:spPr>
          <a:xfrm>
            <a:off x="642910" y="285728"/>
            <a:ext cx="8229600" cy="1143000"/>
          </a:xfrm>
        </p:spPr>
        <p:txBody>
          <a:bodyPr>
            <a:noAutofit/>
          </a:bodyPr>
          <a:lstStyle/>
          <a:p>
            <a:pPr algn="ctr"/>
            <a:r>
              <a:rPr lang="fa-IR" sz="600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228600">
                    <a:schemeClr val="accent1">
                      <a:satMod val="175000"/>
                      <a:alpha val="40000"/>
                    </a:schemeClr>
                  </a:glow>
                  <a:outerShdw blurRad="38100" dist="38100" dir="7020000" algn="tl">
                    <a:srgbClr val="000000">
                      <a:alpha val="35000"/>
                    </a:srgbClr>
                  </a:outerShdw>
                </a:effectLst>
              </a:rPr>
              <a:t>مشخصات</a:t>
            </a:r>
            <a:r>
              <a:rPr lang="fa-IR" sz="600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63500">
                    <a:schemeClr val="accent1">
                      <a:satMod val="175000"/>
                      <a:alpha val="40000"/>
                    </a:schemeClr>
                  </a:glow>
                  <a:outerShdw blurRad="38100" dist="38100" dir="7020000" algn="tl">
                    <a:srgbClr val="000000">
                      <a:alpha val="35000"/>
                    </a:srgbClr>
                  </a:outerShdw>
                </a:effectLst>
              </a:rPr>
              <a:t> امضای دیجیتال </a:t>
            </a:r>
            <a:r>
              <a:rPr lang="en-US" sz="600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r>
            <a:br>
              <a:rPr lang="en-US" sz="600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endParaRPr lang="fa-IR" sz="6000" dirty="0"/>
          </a:p>
        </p:txBody>
      </p:sp>
    </p:spTree>
  </p:cSld>
  <p:clrMapOvr>
    <a:masterClrMapping/>
  </p:clrMapOvr>
  <p:transition spd="slow">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357166"/>
            <a:ext cx="8215370" cy="6432530"/>
          </a:xfrm>
          <a:prstGeom prst="rect">
            <a:avLst/>
          </a:prstGeom>
        </p:spPr>
        <p:txBody>
          <a:bodyPr wrap="square">
            <a:spAutoFit/>
          </a:bodyPr>
          <a:lstStyle/>
          <a:p>
            <a:r>
              <a:rPr lang="fa-IR" sz="36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دو ویژگی اصلی </a:t>
            </a:r>
            <a:r>
              <a:rPr lang="fa-IR" sz="3600" dirty="0" smtClean="0"/>
              <a:t>که در امضای دیجیتال مورد نیاز است:</a:t>
            </a:r>
            <a:endParaRPr lang="en-US" sz="3600" dirty="0" smtClean="0"/>
          </a:p>
          <a:p>
            <a:r>
              <a:rPr lang="fa-IR" sz="3600" dirty="0" smtClean="0"/>
              <a:t> </a:t>
            </a:r>
            <a:r>
              <a:rPr lang="fa-IR" sz="4400" dirty="0" smtClean="0">
                <a:solidFill>
                  <a:srgbClr val="00B0F0"/>
                </a:solidFill>
              </a:rPr>
              <a:t>اول، </a:t>
            </a:r>
            <a:r>
              <a:rPr lang="fa-IR" sz="3600" dirty="0" smtClean="0"/>
              <a:t>امضای تولید شده از پیام مشخص و ثابت هنگامی که توسط کلید عمومی مورد بررسی قرار می‌گیرد فقط در مورد همان پیام ارسالی می‌تواند عمل تطبیق را صورت دهد و در مورد هر پیام متفاوت و خاص می‌باشد.</a:t>
            </a:r>
            <a:endParaRPr lang="en-US" sz="3600" dirty="0" smtClean="0"/>
          </a:p>
          <a:p>
            <a:r>
              <a:rPr lang="fa-IR" sz="4400" dirty="0" smtClean="0">
                <a:solidFill>
                  <a:srgbClr val="00B0F0"/>
                </a:solidFill>
              </a:rPr>
              <a:t> دوم، </a:t>
            </a:r>
            <a:r>
              <a:rPr lang="fa-IR" sz="3600" dirty="0" smtClean="0"/>
              <a:t>امضای دیجیتال می بایست قابلیت اجرا توسط الگوریتم را داشته باشد و بتواند فایل امضای معتبر برای مهمانی که کلید خصوصی را دارا نمی‌باشد ایجاد نماید.</a:t>
            </a:r>
            <a:endParaRPr lang="fa-IR" sz="3600" dirty="0"/>
          </a:p>
        </p:txBody>
      </p:sp>
    </p:spTree>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390</TotalTime>
  <Words>2007</Words>
  <Application>Microsoft Office PowerPoint</Application>
  <PresentationFormat>On-screen Show (4:3)</PresentationFormat>
  <Paragraphs>75</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Concourse</vt:lpstr>
      <vt:lpstr>Slide 1</vt:lpstr>
      <vt:lpstr>امضای دیجیتال </vt:lpstr>
      <vt:lpstr>Slide 3</vt:lpstr>
      <vt:lpstr>معرفی </vt:lpstr>
      <vt:lpstr>Slide 5</vt:lpstr>
      <vt:lpstr>علت استفاده از یک امضای دیجیتال  </vt:lpstr>
      <vt:lpstr>Slide 7</vt:lpstr>
      <vt:lpstr>مشخصات امضای دیجیتال  </vt:lpstr>
      <vt:lpstr>Slide 9</vt:lpstr>
      <vt:lpstr>Slide 10</vt:lpstr>
      <vt:lpstr>Slide 11</vt:lpstr>
      <vt:lpstr>Slide 12</vt:lpstr>
      <vt:lpstr>Slide 13</vt:lpstr>
      <vt:lpstr>Slide 14</vt:lpstr>
      <vt:lpstr>ویژگی های مهم امضاهای دیجیتال  </vt:lpstr>
      <vt:lpstr>Slide 16</vt:lpstr>
      <vt:lpstr>نحوه عملکرد یک امضای دیجیتال </vt:lpstr>
      <vt:lpstr>کلیدها ((Keys </vt:lpstr>
      <vt:lpstr>حلقه کلید ((Key Ring </vt:lpstr>
      <vt:lpstr>اثر انگشت </vt:lpstr>
      <vt:lpstr>گواهینامه های کلید </vt:lpstr>
      <vt:lpstr>نحوه ایجاد و استفاده از کلیدها </vt:lpstr>
      <vt:lpstr>Slide 23</vt:lpstr>
      <vt:lpstr>Slide 24</vt:lpstr>
      <vt:lpstr>حملات ممکن علیه امضاهای دیجیتالی </vt:lpstr>
      <vt:lpstr>Slide 26</vt:lpstr>
      <vt:lpstr>معایب امضای دیجیتال </vt:lpstr>
      <vt:lpstr>Slide 28</vt:lpstr>
      <vt:lpstr>مزایای امضای دیجیتال </vt:lpstr>
      <vt:lpstr>Slide 30</vt:lpstr>
      <vt:lpstr>Slide 31</vt:lpstr>
      <vt:lpstr>جمع بندی  </vt:lpstr>
      <vt:lpstr>Slide 33</vt:lpstr>
    </vt:vector>
  </TitlesOfParts>
  <Company>1sa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امضای دیجیتال </dc:title>
  <dc:creator>amir</dc:creator>
  <cp:lastModifiedBy>amir</cp:lastModifiedBy>
  <cp:revision>37</cp:revision>
  <dcterms:created xsi:type="dcterms:W3CDTF">2011-06-29T12:31:32Z</dcterms:created>
  <dcterms:modified xsi:type="dcterms:W3CDTF">2011-07-08T15:25:03Z</dcterms:modified>
</cp:coreProperties>
</file>